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notesMasterIdLst>
    <p:notesMasterId r:id="rId2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5" r:id="rId18"/>
    <p:sldId id="27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1723605954" initials="1" lastIdx="1" clrIdx="0">
    <p:extLst>
      <p:ext uri="{19B8F6BF-5375-455C-9EA6-DF929625EA0E}">
        <p15:presenceInfo xmlns:p15="http://schemas.microsoft.com/office/powerpoint/2012/main" userId="c9c77bfd3df9d5a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8" autoAdjust="0"/>
    <p:restoredTop sz="94151" autoAdjust="0"/>
  </p:normalViewPr>
  <p:slideViewPr>
    <p:cSldViewPr snapToGrid="0">
      <p:cViewPr varScale="1">
        <p:scale>
          <a:sx n="70" d="100"/>
          <a:sy n="70" d="100"/>
        </p:scale>
        <p:origin x="714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D90D2A-1BF5-C040-B823-4811F8E87739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DF4785-A33D-4B40-B282-F3D7F7D48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443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DF4785-A33D-4B40-B282-F3D7F7D4824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500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3427-02F8-4D4E-BD2C-D4ABDCC3B492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227F-65A1-44C0-A0A3-603152968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571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3427-02F8-4D4E-BD2C-D4ABDCC3B492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227F-65A1-44C0-A0A3-603152968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858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3427-02F8-4D4E-BD2C-D4ABDCC3B492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227F-65A1-44C0-A0A3-603152968415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43652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3427-02F8-4D4E-BD2C-D4ABDCC3B492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227F-65A1-44C0-A0A3-603152968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478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3427-02F8-4D4E-BD2C-D4ABDCC3B492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227F-65A1-44C0-A0A3-60315296841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438861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3427-02F8-4D4E-BD2C-D4ABDCC3B492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227F-65A1-44C0-A0A3-603152968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633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3427-02F8-4D4E-BD2C-D4ABDCC3B492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227F-65A1-44C0-A0A3-603152968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249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3427-02F8-4D4E-BD2C-D4ABDCC3B492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227F-65A1-44C0-A0A3-603152968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93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3427-02F8-4D4E-BD2C-D4ABDCC3B492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227F-65A1-44C0-A0A3-603152968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825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3427-02F8-4D4E-BD2C-D4ABDCC3B492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227F-65A1-44C0-A0A3-603152968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74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3427-02F8-4D4E-BD2C-D4ABDCC3B492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227F-65A1-44C0-A0A3-603152968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864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3427-02F8-4D4E-BD2C-D4ABDCC3B492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227F-65A1-44C0-A0A3-603152968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044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3427-02F8-4D4E-BD2C-D4ABDCC3B492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227F-65A1-44C0-A0A3-603152968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263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3427-02F8-4D4E-BD2C-D4ABDCC3B492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227F-65A1-44C0-A0A3-603152968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320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3427-02F8-4D4E-BD2C-D4ABDCC3B492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227F-65A1-44C0-A0A3-603152968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993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3427-02F8-4D4E-BD2C-D4ABDCC3B492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227F-65A1-44C0-A0A3-603152968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903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B3427-02F8-4D4E-BD2C-D4ABDCC3B492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7F3227F-65A1-44C0-A0A3-603152968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665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  <p:sldLayoutId id="2147484020" r:id="rId12"/>
    <p:sldLayoutId id="2147484021" r:id="rId13"/>
    <p:sldLayoutId id="2147484022" r:id="rId14"/>
    <p:sldLayoutId id="2147484023" r:id="rId15"/>
    <p:sldLayoutId id="2147484024" r:id="rId16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5850" y="457201"/>
            <a:ext cx="10077450" cy="1828799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bn-BD" sz="139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স্বাগতম</a:t>
            </a:r>
            <a:r>
              <a:rPr lang="bn-BD" sz="8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850" y="2286000"/>
            <a:ext cx="1007745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278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bn-BD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নিচের ছবিগুলো দেখ </a:t>
            </a:r>
            <a:endParaRPr lang="en-US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90613" y="2121302"/>
            <a:ext cx="4014080" cy="3950672"/>
          </a:xfrm>
          <a:prstGeom prst="rect">
            <a:avLst/>
          </a:prstGeom>
        </p:spPr>
      </p:pic>
      <p:sp>
        <p:nvSpPr>
          <p:cNvPr id="4" name="AutoShape 2" descr="Caka.jpg"/>
          <p:cNvSpPr>
            <a:spLocks noChangeAspect="1" noChangeArrowheads="1"/>
          </p:cNvSpPr>
          <p:nvPr/>
        </p:nvSpPr>
        <p:spPr bwMode="auto">
          <a:xfrm>
            <a:off x="4763" y="4763"/>
            <a:ext cx="2171700" cy="252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9590" y="2225260"/>
            <a:ext cx="4372547" cy="3742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681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txBody>
          <a:bodyPr>
            <a:normAutofit/>
          </a:bodyPr>
          <a:lstStyle/>
          <a:p>
            <a:pPr algn="ctr"/>
            <a:r>
              <a:rPr lang="bn-BD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জোড়ায় কাজ </a:t>
            </a:r>
            <a:endParaRPr lang="en-US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06706" y="2438400"/>
            <a:ext cx="8897565" cy="3651504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dirty="0">
                <a:solidFill>
                  <a:srgbClr val="002060"/>
                </a:solidFill>
                <a:latin typeface="NikoshBAN" panose="02000000000000000000" pitchFamily="2" charset="0"/>
                <a:cs typeface="NikoshBAN" pitchFamily="2" charset="0"/>
              </a:rPr>
              <a:t> </a:t>
            </a:r>
            <a:r>
              <a:rPr lang="en-GB" sz="3600" dirty="0" err="1">
                <a:solidFill>
                  <a:srgbClr val="002060"/>
                </a:solidFill>
                <a:latin typeface="NikoshBAN" panose="02000000000000000000" pitchFamily="2" charset="0"/>
                <a:cs typeface="NikoshBAN" pitchFamily="2" charset="0"/>
              </a:rPr>
              <a:t>সংগা</a:t>
            </a:r>
            <a:r>
              <a:rPr lang="en-GB" sz="3600" dirty="0">
                <a:solidFill>
                  <a:srgbClr val="002060"/>
                </a:solidFill>
                <a:latin typeface="NikoshBAN" panose="02000000000000000000" pitchFamily="2" charset="0"/>
                <a:cs typeface="NikoshBAN" pitchFamily="2" charset="0"/>
              </a:rPr>
              <a:t> </a:t>
            </a:r>
            <a:r>
              <a:rPr lang="en-GB" sz="36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itchFamily="2" charset="0"/>
              </a:rPr>
              <a:t>লিখ</a:t>
            </a:r>
            <a:r>
              <a:rPr lang="bn-IN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itchFamily="2" charset="0"/>
              </a:rPr>
              <a:t>ঃ  (ক) </a:t>
            </a:r>
            <a:r>
              <a:rPr lang="en-GB" sz="36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itchFamily="2" charset="0"/>
              </a:rPr>
              <a:t>কর্ণিয়া</a:t>
            </a:r>
            <a:r>
              <a:rPr lang="en-GB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itchFamily="2" charset="0"/>
              </a:rPr>
              <a:t> </a:t>
            </a:r>
            <a:r>
              <a:rPr lang="bn-IN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itchFamily="2" charset="0"/>
              </a:rPr>
              <a:t>(খ)</a:t>
            </a:r>
            <a:r>
              <a:rPr lang="en-GB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itchFamily="2" charset="0"/>
              </a:rPr>
              <a:t> </a:t>
            </a:r>
            <a:r>
              <a:rPr lang="en-GB" sz="3600" dirty="0" err="1">
                <a:solidFill>
                  <a:srgbClr val="002060"/>
                </a:solidFill>
                <a:latin typeface="NikoshBAN" panose="02000000000000000000" pitchFamily="2" charset="0"/>
                <a:cs typeface="NikoshBAN" pitchFamily="2" charset="0"/>
              </a:rPr>
              <a:t>রেটিনা</a:t>
            </a:r>
            <a:r>
              <a:rPr lang="en-GB" sz="3600" dirty="0">
                <a:solidFill>
                  <a:srgbClr val="002060"/>
                </a:solidFill>
                <a:latin typeface="NikoshBAN" panose="02000000000000000000" pitchFamily="2" charset="0"/>
                <a:cs typeface="NikoshBAN" pitchFamily="2" charset="0"/>
              </a:rPr>
              <a:t>  </a:t>
            </a:r>
            <a:r>
              <a:rPr lang="bn-IN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itchFamily="2" charset="0"/>
              </a:rPr>
              <a:t>(গ) </a:t>
            </a:r>
            <a:r>
              <a:rPr lang="en-GB" sz="36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itchFamily="2" charset="0"/>
              </a:rPr>
              <a:t>চোক্ষু</a:t>
            </a:r>
            <a:r>
              <a:rPr lang="en-GB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itchFamily="2" charset="0"/>
              </a:rPr>
              <a:t> </a:t>
            </a:r>
            <a:r>
              <a:rPr lang="en-GB" sz="3600" dirty="0" err="1">
                <a:solidFill>
                  <a:srgbClr val="002060"/>
                </a:solidFill>
                <a:latin typeface="NikoshBAN" panose="02000000000000000000" pitchFamily="2" charset="0"/>
                <a:cs typeface="NikoshBAN" pitchFamily="2" charset="0"/>
              </a:rPr>
              <a:t>লেন্স</a:t>
            </a:r>
            <a:endParaRPr lang="en-US" sz="36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875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txBody>
          <a:bodyPr>
            <a:normAutofit/>
          </a:bodyPr>
          <a:lstStyle/>
          <a:p>
            <a:pPr algn="ctr"/>
            <a:r>
              <a:rPr lang="bn-BD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সমাধান</a:t>
            </a:r>
            <a:endParaRPr lang="en-US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06705" y="2299788"/>
            <a:ext cx="8897565" cy="445644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bn-IN" sz="2400" b="1" dirty="0" smtClean="0">
                <a:solidFill>
                  <a:srgbClr val="252525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(ক) </a:t>
            </a:r>
            <a:r>
              <a:rPr lang="bn-IN" sz="2400" b="1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কর্নিয়া </a:t>
            </a:r>
            <a:r>
              <a:rPr lang="bn-IN" sz="2400" b="1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(</a:t>
            </a:r>
            <a:r>
              <a:rPr lang="en-GB" sz="2400" b="1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Cornea) :</a:t>
            </a:r>
            <a:r>
              <a:rPr lang="en-GB" sz="24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 </a:t>
            </a:r>
            <a:r>
              <a:rPr lang="bn-IN" sz="24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এটি শ্বেতমণ্ডলের সামনের অংশ। শ্বেতমণ্ডলের এ অংশ স্বচ্ছ এবং বাইরের দিকে কিছুটা উত্তল।</a:t>
            </a:r>
            <a:endParaRPr lang="en-GB" sz="2400" dirty="0">
              <a:effectLst/>
              <a:latin typeface="NikoshBAN" panose="02000000000000000000" pitchFamily="2" charset="0"/>
              <a:ea typeface="Times New Roman" panose="02020603050405020304" pitchFamily="18" charset="0"/>
              <a:cs typeface="NikoshBAN" panose="02000000000000000000" pitchFamily="2" charset="0"/>
            </a:endParaRPr>
          </a:p>
          <a:p>
            <a:pPr marL="0" indent="0" algn="just">
              <a:buNone/>
            </a:pPr>
            <a:r>
              <a:rPr lang="bn-IN" sz="2400" b="1" dirty="0" smtClean="0">
                <a:solidFill>
                  <a:srgbClr val="252525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(খ) </a:t>
            </a:r>
            <a:r>
              <a:rPr lang="bn-IN" sz="2400" b="1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রেটিনা </a:t>
            </a:r>
            <a:r>
              <a:rPr lang="bn-IN" sz="2400" b="1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(</a:t>
            </a:r>
            <a:r>
              <a:rPr lang="en-GB" sz="2400" b="1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Retina) :</a:t>
            </a:r>
            <a:r>
              <a:rPr lang="en-GB" sz="24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 </a:t>
            </a:r>
            <a:r>
              <a:rPr lang="bn-IN" sz="24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চক্ষু লেন্সের পেছনে অবস্থিত অক্ষিগোলকের ভিতরের পৃষ্ঠের গোলাপী রঙের ঈষদচ্ছ আলোক সংবেদন আবরণকে রেটিনা বলে। </a:t>
            </a:r>
            <a:r>
              <a:rPr lang="en-GB" sz="24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</a:p>
          <a:p>
            <a:pPr marL="0" indent="0" algn="just">
              <a:buNone/>
            </a:pPr>
            <a:r>
              <a:rPr lang="bn-IN" sz="2400" b="1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(গ) চক্ষুলেন্স </a:t>
            </a:r>
            <a:r>
              <a:rPr lang="bn-IN" sz="2400" b="1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(</a:t>
            </a:r>
            <a:r>
              <a:rPr lang="en-GB" sz="2400" b="1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Eye Lens) :</a:t>
            </a:r>
            <a:r>
              <a:rPr lang="en-GB" sz="24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 </a:t>
            </a:r>
            <a:r>
              <a:rPr lang="bn-IN" sz="24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চোখের মণির ঠিক পিছনে অবস্থিত এটি চোখের </a:t>
            </a:r>
            <a:r>
              <a:rPr lang="bn-IN" sz="2400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সবচেয়ে </a:t>
            </a:r>
            <a:r>
              <a:rPr lang="bn-IN" sz="24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গুরুত্বপূর্ণ অংশ। এটি স্বচ্ছ জৈব পদার্থের তৈরি</a:t>
            </a:r>
            <a:r>
              <a:rPr lang="bn-IN" sz="2400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। </a:t>
            </a:r>
            <a:endParaRPr lang="bn-IN" sz="2800" dirty="0">
              <a:latin typeface="NikoshBAN" panose="02000000000000000000" pitchFamily="2" charset="0"/>
              <a:ea typeface="Times New Roman" panose="02020603050405020304" pitchFamily="18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9992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bn-BD" sz="8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নিচের ছবিগুলো দেখ </a:t>
            </a:r>
            <a:endParaRPr lang="en-US" sz="8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6706" y="2328033"/>
            <a:ext cx="3438525" cy="240774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49" y="2449560"/>
            <a:ext cx="4390913" cy="2736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997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bn-BD" sz="8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দলীয় কাজ </a:t>
            </a:r>
            <a:endParaRPr lang="en-US" sz="8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dirty="0">
                <a:solidFill>
                  <a:prstClr val="black"/>
                </a:solidFill>
                <a:latin typeface="NikoshBAN" panose="02000000000000000000" pitchFamily="2" charset="0"/>
                <a:cs typeface="NikoshBAN" pitchFamily="2" charset="0"/>
              </a:rPr>
              <a:t> </a:t>
            </a:r>
            <a:r>
              <a:rPr lang="bn-IN" sz="32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চোখের উপযোজন </a:t>
            </a:r>
            <a:r>
              <a:rPr lang="en-GB" sz="3200" dirty="0" err="1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ব্যাখ্যা</a:t>
            </a:r>
            <a:r>
              <a:rPr lang="en-GB" sz="3200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GB" sz="3200" dirty="0" err="1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কর</a:t>
            </a:r>
            <a:r>
              <a:rPr lang="bn-IN" sz="3200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।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269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  <a:blipFill>
            <a:blip r:embed="rId3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bn-BD" sz="8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সমাধান</a:t>
            </a:r>
            <a:endParaRPr lang="en-US" sz="8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10937"/>
            <a:ext cx="10515600" cy="3966026"/>
          </a:xfrm>
          <a:blipFill>
            <a:blip r:embed="rId4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bn-IN" sz="2800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আমরা </a:t>
            </a:r>
            <a:r>
              <a:rPr lang="bn-IN" sz="28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চোখের সাহায্যে বিভিন্ন দূরত্বের বস্তু দেখি। চোখের লেন্সের একটি বিশেষ গুণ হচ্ছে এর আকৃতি </a:t>
            </a:r>
            <a:r>
              <a:rPr lang="bn-IN" sz="2800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প্রয়োজন </a:t>
            </a:r>
            <a:r>
              <a:rPr lang="bn-IN" sz="28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মতো বদলে </a:t>
            </a:r>
            <a:r>
              <a:rPr lang="bn-IN" sz="2800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যায় </a:t>
            </a:r>
            <a:r>
              <a:rPr lang="bn-IN" sz="28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ফলে ফোকাস দূরত্বের পরিবর্তন ঘটে। ফোকাস দূরত্বের পরিবর্তনের ফলে লক্ষবস্তুর যে কোনো অবস্থানের জন্য লেন্স থেকে একই দূরত্বে অর্থাৎ, রেটিনার উপর স্পষ্ট বিম্ব গঠিত </a:t>
            </a:r>
            <a:r>
              <a:rPr lang="bn-IN" sz="2800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হয়। </a:t>
            </a:r>
            <a:r>
              <a:rPr lang="bn-IN" sz="28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যে কোনো দূরত্বের বস্তু দেখার জন্য চোখের লেন্সের ফোকাস দূরত্ব </a:t>
            </a:r>
            <a:r>
              <a:rPr lang="bn-IN" sz="2800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নিয়ন্ত্রণ </a:t>
            </a:r>
            <a:r>
              <a:rPr lang="bn-IN" sz="28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করার এই ক্ষমতাকে চোখের উপযোজন বলে।</a:t>
            </a:r>
            <a:r>
              <a:rPr lang="en-GB" sz="1800" dirty="0">
                <a:solidFill>
                  <a:srgbClr val="252525"/>
                </a:solidFill>
                <a:effectLst/>
                <a:latin typeface="inherit"/>
                <a:ea typeface="Times New Roman" panose="02020603050405020304" pitchFamily="18" charset="0"/>
                <a:cs typeface="Vrinda" panose="020B0502040204020203" pitchFamily="34" charset="0"/>
              </a:rPr>
              <a:t/>
            </a:r>
            <a:br>
              <a:rPr lang="en-GB" sz="1800" dirty="0">
                <a:solidFill>
                  <a:srgbClr val="252525"/>
                </a:solidFill>
                <a:effectLst/>
                <a:latin typeface="inherit"/>
                <a:ea typeface="Times New Roman" panose="02020603050405020304" pitchFamily="18" charset="0"/>
                <a:cs typeface="Vrinda" panose="020B0502040204020203" pitchFamily="34" charset="0"/>
              </a:rPr>
            </a:br>
            <a:r>
              <a:rPr lang="bn-IN" sz="1800" dirty="0" smtClean="0">
                <a:solidFill>
                  <a:srgbClr val="252525"/>
                </a:solidFill>
                <a:effectLst/>
                <a:latin typeface="inherit"/>
                <a:ea typeface="Times New Roman" panose="02020603050405020304" pitchFamily="18" charset="0"/>
                <a:cs typeface="Vrinda" panose="020B0502040204020203" pitchFamily="34" charset="0"/>
              </a:rPr>
              <a:t> </a:t>
            </a:r>
            <a:endParaRPr lang="bn-BD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108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pPr algn="ctr"/>
            <a:r>
              <a:rPr lang="bn-BD" sz="8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মূল্যায়ন </a:t>
            </a:r>
            <a:endParaRPr lang="en-US" sz="8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35476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n-IN" sz="2400" dirty="0" smtClean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১। </a:t>
            </a:r>
            <a:r>
              <a:rPr lang="bn-IN" sz="2400" dirty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চোখের কোন অংশে আলো পড়লে মস্তিষ্কে দর্শনানুভূতির সৃষ্টি হয়</a:t>
            </a:r>
            <a:r>
              <a:rPr lang="bn-IN" sz="2400" dirty="0" smtClean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?</a:t>
            </a:r>
            <a:endParaRPr lang="en-GB" sz="2400" dirty="0" smtClean="0">
              <a:solidFill>
                <a:schemeClr val="tx1"/>
              </a:solidFill>
              <a:effectLst/>
              <a:latin typeface="NikoshBAN" panose="02000000000000000000" pitchFamily="2" charset="0"/>
              <a:ea typeface="Times New Roman" panose="02020603050405020304" pitchFamily="18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en-GB" sz="2400" dirty="0" smtClean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 </a:t>
            </a:r>
            <a:r>
              <a:rPr lang="bn-IN" sz="2400" dirty="0" smtClean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ক) কর্নিয়ায়</a:t>
            </a:r>
            <a:r>
              <a:rPr lang="en-GB" sz="2400" dirty="0" smtClean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 </a:t>
            </a:r>
            <a:r>
              <a:rPr lang="bn-IN" sz="2400" dirty="0" smtClean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               খ) রেটিনা</a:t>
            </a:r>
            <a:r>
              <a:rPr lang="en-GB" sz="2400" dirty="0" smtClean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bn-IN" sz="2400" dirty="0" smtClean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                    গ) আইরিশ</a:t>
            </a:r>
            <a:r>
              <a:rPr lang="en-GB" sz="2400" dirty="0" smtClean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 </a:t>
            </a:r>
            <a:r>
              <a:rPr lang="bn-IN" sz="2400" dirty="0" smtClean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                         </a:t>
            </a:r>
            <a:r>
              <a:rPr lang="en-GB" sz="2400" dirty="0" smtClean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bn-IN" sz="2400" dirty="0" smtClean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ঘ) শ্বেতমন্ডলে</a:t>
            </a:r>
            <a:endParaRPr lang="en-GB" sz="2400" dirty="0" smtClean="0">
              <a:solidFill>
                <a:schemeClr val="tx1"/>
              </a:solidFill>
              <a:effectLst/>
              <a:latin typeface="NikoshBAN" panose="02000000000000000000" pitchFamily="2" charset="0"/>
              <a:ea typeface="Times New Roman" panose="02020603050405020304" pitchFamily="18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bn-IN" sz="2400" dirty="0" smtClean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২। 20 </a:t>
            </a:r>
            <a:r>
              <a:rPr lang="en-GB" sz="2400" dirty="0" smtClean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cm </a:t>
            </a:r>
            <a:r>
              <a:rPr lang="bn-IN" sz="2400" dirty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ধনাত্মক ফোকাস দূরত্ব বিশিষ্ট লেন্সের </a:t>
            </a:r>
            <a:r>
              <a:rPr lang="bn-IN" sz="2400" dirty="0" smtClean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ক্ষেত্রে-</a:t>
            </a:r>
            <a:r>
              <a:rPr lang="en-GB" sz="1800" dirty="0" smtClean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/>
            </a:r>
            <a:br>
              <a:rPr lang="en-GB" sz="1800" dirty="0" smtClean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</a:br>
            <a:r>
              <a:rPr lang="bn-IN" sz="1800" dirty="0" smtClean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  </a:t>
            </a:r>
            <a:r>
              <a:rPr lang="en-GB" sz="2400" dirty="0" err="1" smtClean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i</a:t>
            </a:r>
            <a:r>
              <a:rPr lang="en-GB" sz="2400" dirty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. </a:t>
            </a:r>
            <a:r>
              <a:rPr lang="bn-IN" sz="2400" dirty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ক্ষমতা 5</a:t>
            </a:r>
            <a:r>
              <a:rPr lang="en-GB" sz="2400" dirty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d  </a:t>
            </a:r>
            <a:r>
              <a:rPr lang="bn-IN" sz="2400" dirty="0" smtClean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           </a:t>
            </a:r>
            <a:r>
              <a:rPr lang="en-GB" sz="2400" dirty="0" smtClean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ii</a:t>
            </a:r>
            <a:r>
              <a:rPr lang="en-GB" sz="2400" dirty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. </a:t>
            </a:r>
            <a:r>
              <a:rPr lang="bn-IN" sz="2400" dirty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লেন্সটি উত্তল</a:t>
            </a:r>
            <a:r>
              <a:rPr lang="en-GB" sz="2400" dirty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 </a:t>
            </a:r>
            <a:r>
              <a:rPr lang="bn-IN" sz="2400" dirty="0" smtClean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          </a:t>
            </a:r>
            <a:r>
              <a:rPr lang="en-GB" sz="2400" dirty="0" smtClean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GB" sz="2400" dirty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iii. </a:t>
            </a:r>
            <a:r>
              <a:rPr lang="bn-IN" sz="2400" dirty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লেন্সটি অবতল</a:t>
            </a:r>
            <a:r>
              <a:rPr lang="en-GB" sz="1800" dirty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/>
            </a:r>
            <a:br>
              <a:rPr lang="en-GB" sz="1800" dirty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</a:br>
            <a:r>
              <a:rPr lang="bn-IN" sz="2400" dirty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নিচের কোনটি সঠিক?</a:t>
            </a:r>
            <a:endParaRPr lang="en-GB" sz="2400" dirty="0">
              <a:solidFill>
                <a:schemeClr val="tx1"/>
              </a:solidFill>
              <a:effectLst/>
              <a:latin typeface="NikoshBAN" panose="02000000000000000000" pitchFamily="2" charset="0"/>
              <a:ea typeface="Times New Roman" panose="02020603050405020304" pitchFamily="18" charset="0"/>
              <a:cs typeface="NikoshBAN" panose="02000000000000000000" pitchFamily="2" charset="0"/>
            </a:endParaRPr>
          </a:p>
          <a:p>
            <a:pPr marL="45720" indent="0">
              <a:buNone/>
            </a:pPr>
            <a:r>
              <a:rPr lang="bn-IN" sz="2400" dirty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ক) </a:t>
            </a:r>
            <a:r>
              <a:rPr lang="en-GB" sz="2400" dirty="0" err="1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i</a:t>
            </a:r>
            <a:r>
              <a:rPr lang="en-GB" sz="2400" dirty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bn-IN" sz="2400" dirty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ও </a:t>
            </a:r>
            <a:r>
              <a:rPr lang="en-GB" sz="2400" dirty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ii</a:t>
            </a:r>
            <a:r>
              <a:rPr lang="en-GB" sz="2400" dirty="0">
                <a:solidFill>
                  <a:schemeClr val="tx1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GB" sz="2400" dirty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 </a:t>
            </a:r>
            <a:r>
              <a:rPr lang="bn-IN" sz="2400" dirty="0" smtClean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               খ</a:t>
            </a:r>
            <a:r>
              <a:rPr lang="bn-IN" sz="2400" dirty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) </a:t>
            </a:r>
            <a:r>
              <a:rPr lang="en-GB" sz="2400" dirty="0" err="1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i</a:t>
            </a:r>
            <a:r>
              <a:rPr lang="en-GB" sz="2400" dirty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bn-IN" sz="2400" dirty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ও </a:t>
            </a:r>
            <a:r>
              <a:rPr lang="en-GB" sz="2400" dirty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ii   </a:t>
            </a:r>
            <a:r>
              <a:rPr lang="bn-IN" sz="2400" dirty="0" smtClean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                   গ</a:t>
            </a:r>
            <a:r>
              <a:rPr lang="bn-IN" sz="2400" dirty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) </a:t>
            </a:r>
            <a:r>
              <a:rPr lang="en-GB" sz="2400" dirty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ii </a:t>
            </a:r>
            <a:r>
              <a:rPr lang="bn-IN" sz="2400" dirty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ও </a:t>
            </a:r>
            <a:r>
              <a:rPr lang="en-GB" sz="2400" dirty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iii</a:t>
            </a:r>
            <a:r>
              <a:rPr lang="en-GB" sz="2400" dirty="0">
                <a:solidFill>
                  <a:schemeClr val="tx1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 </a:t>
            </a:r>
            <a:r>
              <a:rPr lang="bn-IN" sz="2400" dirty="0" smtClean="0">
                <a:solidFill>
                  <a:schemeClr val="tx1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                         </a:t>
            </a:r>
            <a:r>
              <a:rPr lang="bn-IN" sz="2400" dirty="0" smtClean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ঘ</a:t>
            </a:r>
            <a:r>
              <a:rPr lang="bn-IN" sz="2400" dirty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) </a:t>
            </a:r>
            <a:r>
              <a:rPr lang="en-GB" sz="2400" dirty="0" err="1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i</a:t>
            </a:r>
            <a:r>
              <a:rPr lang="en-GB" sz="2400" dirty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, ii </a:t>
            </a:r>
            <a:r>
              <a:rPr lang="bn-IN" sz="2400" dirty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ও </a:t>
            </a:r>
            <a:r>
              <a:rPr lang="en-GB" sz="2400" dirty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iii</a:t>
            </a:r>
          </a:p>
          <a:p>
            <a:pPr marL="0" indent="0">
              <a:buNone/>
            </a:pPr>
            <a:r>
              <a:rPr lang="bn-IN" sz="2400" dirty="0" smtClean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৩। রেটিনা </a:t>
            </a:r>
            <a:r>
              <a:rPr lang="bn-IN" sz="2400" dirty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কোথায় অবস্থিত?</a:t>
            </a:r>
            <a:r>
              <a:rPr lang="en-GB" sz="2400" dirty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 </a:t>
            </a:r>
          </a:p>
          <a:p>
            <a:pPr marL="0" indent="0">
              <a:buNone/>
            </a:pPr>
            <a:r>
              <a:rPr lang="bn-IN" sz="2400" dirty="0" smtClean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 ক</a:t>
            </a:r>
            <a:r>
              <a:rPr lang="bn-IN" sz="2400" dirty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) কর্ণিয়ার </a:t>
            </a:r>
            <a:r>
              <a:rPr lang="bn-IN" sz="2400" dirty="0" smtClean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সামনে                       </a:t>
            </a:r>
            <a:r>
              <a:rPr lang="en-GB" sz="2400" dirty="0" smtClean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bn-IN" sz="2400" dirty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খ) অক্ষিগোলকের পেছনে</a:t>
            </a:r>
            <a:endParaRPr lang="en-GB" sz="2400" dirty="0">
              <a:solidFill>
                <a:schemeClr val="tx1"/>
              </a:solidFill>
              <a:effectLst/>
              <a:latin typeface="NikoshBAN" panose="02000000000000000000" pitchFamily="2" charset="0"/>
              <a:ea typeface="Times New Roman" panose="02020603050405020304" pitchFamily="18" charset="0"/>
              <a:cs typeface="NikoshBAN" panose="02000000000000000000" pitchFamily="2" charset="0"/>
            </a:endParaRPr>
          </a:p>
          <a:p>
            <a:pPr marL="45720" indent="0">
              <a:buNone/>
            </a:pPr>
            <a:r>
              <a:rPr lang="en-GB" sz="2400" dirty="0" smtClean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bn-IN" sz="2400" dirty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গ) চক্ষু লেন্সের পেছন</a:t>
            </a:r>
            <a:r>
              <a:rPr lang="en-GB" sz="2400" dirty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  </a:t>
            </a:r>
            <a:r>
              <a:rPr lang="bn-IN" sz="2400" dirty="0" smtClean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                 </a:t>
            </a:r>
            <a:r>
              <a:rPr lang="en-GB" sz="2400" dirty="0" smtClean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bn-IN" sz="2400" dirty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ঘ) কৃষ্ণমন্ডলের </a:t>
            </a:r>
            <a:r>
              <a:rPr lang="bn-IN" sz="2400" dirty="0" smtClean="0">
                <a:solidFill>
                  <a:schemeClr val="tx1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সামনে</a:t>
            </a:r>
            <a:endParaRPr lang="en-GB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Vrinda" panose="020B0502040204020203" pitchFamily="34" charset="0"/>
            </a:endParaRPr>
          </a:p>
          <a:p>
            <a:pPr marL="45720" indent="0">
              <a:buNone/>
            </a:pPr>
            <a:endParaRPr lang="en-GB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Vrinda" panose="020B0502040204020203" pitchFamily="34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GB" sz="2400" dirty="0">
              <a:solidFill>
                <a:srgbClr val="002060"/>
              </a:solidFill>
              <a:latin typeface="NikoshBAN" panose="02000000000000000000" pitchFamily="2" charset="0"/>
              <a:ea typeface="Times New Roman" panose="02020603050405020304" pitchFamily="18" charset="0"/>
              <a:cs typeface="NikoshBAN" panose="02000000000000000000" pitchFamily="2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3376682" y="2166989"/>
            <a:ext cx="390099" cy="4094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838200" y="3908426"/>
            <a:ext cx="390099" cy="4094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933735" y="5398947"/>
            <a:ext cx="390099" cy="4094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831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  <p:bldP spid="4" grpId="0" animBg="1"/>
      <p:bldP spid="5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3700" y="568345"/>
            <a:ext cx="8770571" cy="1560716"/>
          </a:xfrm>
        </p:spPr>
        <p:txBody>
          <a:bodyPr>
            <a:noAutofit/>
          </a:bodyPr>
          <a:lstStyle/>
          <a:p>
            <a:pPr algn="ctr"/>
            <a:r>
              <a:rPr lang="bn-BD" sz="96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bn-IN" sz="3600" dirty="0" smtClean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১। চিহ্ন প্রথা কি ?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bn-IN" sz="3600" dirty="0" smtClean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২। স্পষ্ট </a:t>
            </a:r>
            <a:r>
              <a:rPr lang="bn-IN" sz="36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দর্শনের ন্যূনতম দূরত্ব </a:t>
            </a:r>
            <a:r>
              <a:rPr lang="bn-IN" sz="3600" dirty="0" smtClean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কত ?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bn-IN" sz="3600" dirty="0" smtClean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৩। দু’টি </a:t>
            </a:r>
            <a:r>
              <a:rPr lang="bn-IN" sz="36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চোখ থাকার সুবিধা </a:t>
            </a:r>
            <a:r>
              <a:rPr lang="bn-IN" sz="3600" smtClean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 ? </a:t>
            </a:r>
            <a:endParaRPr lang="en-GB" sz="3600" dirty="0">
              <a:solidFill>
                <a:prstClr val="black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9930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3700" y="275773"/>
            <a:ext cx="8770571" cy="1828798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pPr algn="ctr"/>
            <a:r>
              <a:rPr lang="bn-BD" sz="115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15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3700" y="2104571"/>
            <a:ext cx="8770571" cy="4814844"/>
          </a:xfrm>
        </p:spPr>
      </p:pic>
    </p:spTree>
    <p:extLst>
      <p:ext uri="{BB962C8B-B14F-4D97-AF65-F5344CB8AC3E}">
        <p14:creationId xmlns:p14="http://schemas.microsoft.com/office/powerpoint/2010/main" val="134134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>
            <a:noAutofit/>
          </a:bodyPr>
          <a:lstStyle/>
          <a:p>
            <a:pPr algn="ctr"/>
            <a:r>
              <a:rPr lang="bn-BD" sz="6600" b="1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শিক্ষক পরিচিতি</a:t>
            </a:r>
            <a:endParaRPr lang="en-US" sz="66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06705" y="2129061"/>
            <a:ext cx="8897565" cy="4047902"/>
          </a:xfrm>
        </p:spPr>
        <p:txBody>
          <a:bodyPr>
            <a:normAutofit/>
          </a:bodyPr>
          <a:lstStyle/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নামঃ মোঃ জহুরুল হক </a:t>
            </a:r>
          </a:p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সহকারী শিক্ষক</a:t>
            </a:r>
            <a:r>
              <a:rPr lang="bn-IN" sz="3200" dirty="0">
                <a:latin typeface="NikoshBAN" pitchFamily="2" charset="0"/>
                <a:cs typeface="NikoshBAN" pitchFamily="2" charset="0"/>
              </a:rPr>
              <a:t> (তথ্য ও যোগাযোগ প্রযুক্তি)</a:t>
            </a:r>
            <a:endParaRPr lang="bn-BD" sz="3200" dirty="0">
              <a:latin typeface="NikoshBAN" pitchFamily="2" charset="0"/>
              <a:cs typeface="NikoshBAN" pitchFamily="2" charset="0"/>
            </a:endParaRPr>
          </a:p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হরিরামপুর উচ্চ বিদ্যালয়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মীরগঞ্জ,বাঘা,রাজশাহী ।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2821" y="2343332"/>
            <a:ext cx="3047242" cy="3094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964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  <a:ln w="7620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bn-BD" sz="8000" b="1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8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06706" y="2129061"/>
            <a:ext cx="8897564" cy="4047902"/>
          </a:xfrm>
        </p:spPr>
        <p:txBody>
          <a:bodyPr>
            <a:normAutofit lnSpcReduction="10000"/>
          </a:bodyPr>
          <a:lstStyle/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শ্রেনিঃ নবম  </a:t>
            </a:r>
          </a:p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বিষয়ঃ পদার্থবিজ্ঞান</a:t>
            </a:r>
          </a:p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অধ্যায়ঃ</a:t>
            </a:r>
            <a:r>
              <a:rPr lang="bn-IN" sz="3200" dirty="0">
                <a:latin typeface="NikoshBAN" pitchFamily="2" charset="0"/>
                <a:cs typeface="NikoshBAN" pitchFamily="2" charset="0"/>
              </a:rPr>
              <a:t> নবম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পাঠ শিরোনামঃ </a:t>
            </a:r>
            <a:r>
              <a:rPr lang="en-GB" sz="3200" dirty="0" err="1">
                <a:latin typeface="NikoshBAN" pitchFamily="2" charset="0"/>
                <a:cs typeface="NikoshBAN" pitchFamily="2" charset="0"/>
              </a:rPr>
              <a:t>আলোর</a:t>
            </a:r>
            <a:r>
              <a:rPr lang="en-GB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GB" sz="3200" dirty="0" err="1">
                <a:latin typeface="NikoshBAN" pitchFamily="2" charset="0"/>
                <a:cs typeface="NikoshBAN" pitchFamily="2" charset="0"/>
              </a:rPr>
              <a:t>প্রতি</a:t>
            </a:r>
            <a:r>
              <a:rPr lang="bn-IN" sz="3200" dirty="0">
                <a:latin typeface="NikoshBAN" pitchFamily="2" charset="0"/>
                <a:cs typeface="NikoshBAN" pitchFamily="2" charset="0"/>
              </a:rPr>
              <a:t>সরণ</a:t>
            </a:r>
            <a:r>
              <a:rPr lang="en-GB" sz="3200" dirty="0">
                <a:latin typeface="NikoshBAN" pitchFamily="2" charset="0"/>
                <a:cs typeface="NikoshBAN" pitchFamily="2" charset="0"/>
              </a:rPr>
              <a:t> </a:t>
            </a:r>
            <a:endParaRPr lang="bn-BD" sz="3200" dirty="0">
              <a:latin typeface="NikoshBAN" pitchFamily="2" charset="0"/>
              <a:cs typeface="NikoshBAN" pitchFamily="2" charset="0"/>
            </a:endParaRPr>
          </a:p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পাঠ নম্বারঃ</a:t>
            </a:r>
            <a:r>
              <a:rPr lang="en-GB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>
                <a:latin typeface="NikoshBAN" pitchFamily="2" charset="0"/>
                <a:cs typeface="NikoshBAN" pitchFamily="2" charset="0"/>
              </a:rPr>
              <a:t>৯.</a:t>
            </a:r>
            <a:r>
              <a:rPr lang="en-GB" sz="3200" dirty="0">
                <a:latin typeface="NikoshBAN" pitchFamily="2" charset="0"/>
                <a:cs typeface="NikoshBAN" pitchFamily="2" charset="0"/>
              </a:rPr>
              <a:t>৮, ৯.৯ </a:t>
            </a:r>
            <a:endParaRPr lang="bn-BD" sz="3200" dirty="0">
              <a:latin typeface="NikoshBAN" pitchFamily="2" charset="0"/>
              <a:cs typeface="NikoshBAN" pitchFamily="2" charset="0"/>
            </a:endParaRPr>
          </a:p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সময়ঃ ৫০ মিনিট 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তারিখঃ</a:t>
            </a:r>
            <a:r>
              <a:rPr lang="en-US" sz="3200" smtClean="0">
                <a:latin typeface="NikoshBAN" pitchFamily="2" charset="0"/>
                <a:cs typeface="NikoshBAN" pitchFamily="2" charset="0"/>
              </a:rPr>
              <a:t> 24-09-2017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8860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>
            <a:normAutofit/>
          </a:bodyPr>
          <a:lstStyle/>
          <a:p>
            <a:pPr algn="ctr"/>
            <a:r>
              <a:rPr lang="bn-BD" sz="8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নিচের ছবিগুলো দেখ </a:t>
            </a:r>
            <a:endParaRPr lang="en-US" sz="8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691" y="2362152"/>
            <a:ext cx="4076136" cy="39814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2934" y="1816241"/>
            <a:ext cx="3320391" cy="274234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5668" y="4394579"/>
            <a:ext cx="4509526" cy="2463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274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>
            <a:normAutofit fontScale="90000"/>
          </a:bodyPr>
          <a:lstStyle/>
          <a:p>
            <a:pPr algn="ctr"/>
            <a:r>
              <a:rPr lang="bn-BD" sz="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আজকের পাঠ </a:t>
            </a:r>
            <a:endParaRPr lang="en-US" sz="8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bn-IN" sz="36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লেন্সের </a:t>
            </a:r>
            <a:r>
              <a:rPr lang="bn-IN" sz="3600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ক্ষমতা</a:t>
            </a:r>
            <a:r>
              <a:rPr lang="en-US" sz="3600" dirty="0">
                <a:solidFill>
                  <a:srgbClr val="252525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bn-IN" sz="3600" dirty="0" smtClean="0">
                <a:solidFill>
                  <a:srgbClr val="252525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ও </a:t>
            </a:r>
            <a:r>
              <a:rPr lang="en-GB" sz="3600" dirty="0" err="1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চোখের</a:t>
            </a:r>
            <a:r>
              <a:rPr lang="en-GB" sz="3600" dirty="0" smtClean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 </a:t>
            </a:r>
            <a:r>
              <a:rPr lang="en-GB" sz="3600" dirty="0" err="1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গঠন</a:t>
            </a:r>
            <a:r>
              <a:rPr lang="en-GB" sz="36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endParaRPr lang="en-US" sz="13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6826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4">
                  <a:lumMod val="75000"/>
                  <a:tint val="66000"/>
                  <a:satMod val="160000"/>
                </a:schemeClr>
              </a:gs>
              <a:gs pos="50000">
                <a:schemeClr val="accent4">
                  <a:lumMod val="75000"/>
                  <a:tint val="44500"/>
                  <a:satMod val="160000"/>
                </a:schemeClr>
              </a:gs>
              <a:gs pos="100000">
                <a:schemeClr val="accent4">
                  <a:lumMod val="75000"/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txBody>
          <a:bodyPr>
            <a:normAutofit/>
          </a:bodyPr>
          <a:lstStyle/>
          <a:p>
            <a:pPr algn="ctr"/>
            <a:r>
              <a:rPr lang="bn-BD" sz="6000" dirty="0">
                <a:latin typeface="NikoshBAN" pitchFamily="2" charset="0"/>
                <a:cs typeface="NikoshBAN" pitchFamily="2" charset="0"/>
              </a:rPr>
              <a:t>এই পাঠ থেকে শিখার্থীরা 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1</a:t>
            </a:r>
            <a:r>
              <a:rPr lang="en-US" sz="36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।</a:t>
            </a:r>
            <a:r>
              <a:rPr lang="en-GB" sz="36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bn-IN" sz="3600" dirty="0" smtClean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লেন্সের </a:t>
            </a:r>
            <a:r>
              <a:rPr lang="en-GB" sz="3600" dirty="0" err="1" smtClean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ক্ষমতা</a:t>
            </a:r>
            <a:r>
              <a:rPr lang="en-GB" sz="3600" dirty="0" smtClean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GB" sz="36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কি</a:t>
            </a:r>
            <a:r>
              <a:rPr lang="en-GB" sz="36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bn-BD" sz="3600" dirty="0">
                <a:latin typeface="NikoshBAN" pitchFamily="2" charset="0"/>
                <a:cs typeface="NikoshBAN" pitchFamily="2" charset="0"/>
              </a:rPr>
              <a:t>লিখতে পারবে ?</a:t>
            </a:r>
          </a:p>
          <a:p>
            <a:pPr marL="0" indent="0">
              <a:buNone/>
            </a:pPr>
            <a:r>
              <a:rPr lang="en-GB" sz="3600" dirty="0">
                <a:latin typeface="NikoshBAN" pitchFamily="2" charset="0"/>
                <a:cs typeface="NikoshBAN" pitchFamily="2" charset="0"/>
              </a:rPr>
              <a:t>২। </a:t>
            </a:r>
            <a:r>
              <a:rPr lang="en-GB" sz="3600" dirty="0" err="1">
                <a:latin typeface="NikoshBAN" pitchFamily="2" charset="0"/>
                <a:cs typeface="NikoshBAN" pitchFamily="2" charset="0"/>
              </a:rPr>
              <a:t>মানব</a:t>
            </a:r>
            <a:r>
              <a:rPr lang="en-GB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GB" sz="3600" dirty="0" err="1">
                <a:latin typeface="NikoshBAN" pitchFamily="2" charset="0"/>
                <a:cs typeface="NikoshBAN" pitchFamily="2" charset="0"/>
              </a:rPr>
              <a:t>চোক্ষু</a:t>
            </a:r>
            <a:r>
              <a:rPr lang="en-GB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GB" sz="3600" dirty="0" err="1">
                <a:latin typeface="NikoshBAN" pitchFamily="2" charset="0"/>
                <a:cs typeface="NikoshBAN" pitchFamily="2" charset="0"/>
              </a:rPr>
              <a:t>সম্পর্কে</a:t>
            </a:r>
            <a:r>
              <a:rPr lang="en-GB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GB" sz="3600" dirty="0" err="1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GB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GB" sz="3600" dirty="0" err="1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GB" sz="3600" dirty="0">
                <a:latin typeface="NikoshBAN" pitchFamily="2" charset="0"/>
                <a:cs typeface="NikoshBAN" pitchFamily="2" charset="0"/>
              </a:rPr>
              <a:t>?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en-GB" sz="3600" dirty="0">
                <a:latin typeface="NikoshBAN" pitchFamily="2" charset="0"/>
                <a:cs typeface="NikoshBAN" pitchFamily="2" charset="0"/>
              </a:rPr>
              <a:t>৩। </a:t>
            </a:r>
            <a:r>
              <a:rPr lang="en-GB" sz="3600" dirty="0" err="1">
                <a:latin typeface="NikoshBAN" pitchFamily="2" charset="0"/>
                <a:cs typeface="NikoshBAN" pitchFamily="2" charset="0"/>
              </a:rPr>
              <a:t>মানব</a:t>
            </a:r>
            <a:r>
              <a:rPr lang="en-GB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GB" sz="3600" dirty="0" err="1">
                <a:latin typeface="NikoshBAN" pitchFamily="2" charset="0"/>
                <a:cs typeface="NikoshBAN" pitchFamily="2" charset="0"/>
              </a:rPr>
              <a:t>চোক্ষুর</a:t>
            </a:r>
            <a:r>
              <a:rPr lang="en-GB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GB" sz="3600" dirty="0" err="1">
                <a:latin typeface="NikoshBAN" pitchFamily="2" charset="0"/>
                <a:cs typeface="NikoshBAN" pitchFamily="2" charset="0"/>
              </a:rPr>
              <a:t>কার্যপ্রণালী</a:t>
            </a:r>
            <a:r>
              <a:rPr lang="en-GB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GB" sz="3600" dirty="0" err="1">
                <a:latin typeface="NikoshBAN" pitchFamily="2" charset="0"/>
                <a:cs typeface="NikoshBAN" pitchFamily="2" charset="0"/>
              </a:rPr>
              <a:t>সম্পর্কে</a:t>
            </a:r>
            <a:r>
              <a:rPr lang="en-GB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GB" sz="3600" dirty="0" err="1">
                <a:latin typeface="NikoshBAN" pitchFamily="2" charset="0"/>
                <a:cs typeface="NikoshBAN" pitchFamily="2" charset="0"/>
              </a:rPr>
              <a:t>বলতে</a:t>
            </a:r>
            <a:r>
              <a:rPr lang="bn-BD" sz="3600" dirty="0">
                <a:latin typeface="NikoshBAN" pitchFamily="2" charset="0"/>
                <a:cs typeface="NikoshBAN" pitchFamily="2" charset="0"/>
              </a:rPr>
              <a:t> পারবে ?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691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42899"/>
            <a:ext cx="10515600" cy="1325563"/>
          </a:xfr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bn-BD" sz="8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নিচের ছবিগুলো দেখ </a:t>
            </a:r>
            <a:endParaRPr lang="en-US" sz="8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792" y="2035893"/>
            <a:ext cx="3861646" cy="456042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1613" y="2322539"/>
            <a:ext cx="4078577" cy="3987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550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bn-BD" sz="8800" dirty="0">
                <a:latin typeface="NikoshBAN" pitchFamily="2" charset="0"/>
                <a:cs typeface="NikoshBAN" pitchFamily="2" charset="0"/>
              </a:rPr>
              <a:t>একক কাজ 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/>
          </a:solidFill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GB" sz="40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1. </a:t>
            </a:r>
            <a:r>
              <a:rPr lang="en-GB" sz="40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লেন্সের</a:t>
            </a:r>
            <a:r>
              <a:rPr lang="en-GB" sz="40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GB" sz="40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ক্ষমতা</a:t>
            </a:r>
            <a:r>
              <a:rPr lang="en-GB" sz="40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0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কাকে বলে</a:t>
            </a:r>
            <a:r>
              <a:rPr lang="en-GB" sz="40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919847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5485" y="609600"/>
            <a:ext cx="9147627" cy="135636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bn-BD" sz="8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সমাধান</a:t>
            </a:r>
            <a:endParaRPr lang="en-US" sz="8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5485" y="1965961"/>
            <a:ext cx="9147628" cy="4355552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dirty="0" err="1">
                <a:solidFill>
                  <a:prstClr val="black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লেন্স</a:t>
            </a:r>
            <a:r>
              <a:rPr lang="en-GB" sz="3600" dirty="0" err="1">
                <a:solidFill>
                  <a:prstClr val="black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র</a:t>
            </a:r>
            <a:r>
              <a:rPr lang="en-GB" sz="3600" dirty="0">
                <a:solidFill>
                  <a:prstClr val="black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GB" sz="3600" dirty="0" err="1">
                <a:solidFill>
                  <a:prstClr val="black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ক্ষমতা</a:t>
            </a:r>
            <a:r>
              <a:rPr lang="en-GB" sz="3600" dirty="0">
                <a:solidFill>
                  <a:prstClr val="black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: </a:t>
            </a:r>
            <a:r>
              <a:rPr lang="bn-IN" sz="3200" dirty="0">
                <a:solidFill>
                  <a:srgbClr val="252525"/>
                </a:solidFill>
                <a:effectLst/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কোনো লেন্সের অভিসারী বা অপসারী করার সামর্থকে তার ক্ষমতা বলে।</a:t>
            </a:r>
            <a:endParaRPr lang="en-GB" sz="3200" dirty="0">
              <a:effectLst/>
              <a:latin typeface="NikoshBAN" panose="02000000000000000000" pitchFamily="2" charset="0"/>
              <a:ea typeface="Times New Roman" panose="02020603050405020304" pitchFamily="18" charset="0"/>
              <a:cs typeface="NikoshBAN" panose="02000000000000000000" pitchFamily="2" charset="0"/>
            </a:endParaRPr>
          </a:p>
          <a:p>
            <a:pPr marL="0" lvl="0" indent="0">
              <a:buNone/>
            </a:pPr>
            <a:endParaRPr lang="bn-IN" sz="3200" dirty="0">
              <a:latin typeface="NikoshBAN" panose="02000000000000000000" pitchFamily="2" charset="0"/>
              <a:ea typeface="Times New Roman" panose="02020603050405020304" pitchFamily="18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218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310</TotalTime>
  <Words>278</Words>
  <Application>Microsoft Office PowerPoint</Application>
  <PresentationFormat>Widescreen</PresentationFormat>
  <Paragraphs>52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Arial</vt:lpstr>
      <vt:lpstr>Calibri</vt:lpstr>
      <vt:lpstr>inherit</vt:lpstr>
      <vt:lpstr>NikoshBAN</vt:lpstr>
      <vt:lpstr>Times New Roman</vt:lpstr>
      <vt:lpstr>Trebuchet MS</vt:lpstr>
      <vt:lpstr>Vrinda</vt:lpstr>
      <vt:lpstr>Wingdings 3</vt:lpstr>
      <vt:lpstr>Facet</vt:lpstr>
      <vt:lpstr>স্বাগতম </vt:lpstr>
      <vt:lpstr>শিক্ষক পরিচিতি</vt:lpstr>
      <vt:lpstr>পাঠ পরিচিতি</vt:lpstr>
      <vt:lpstr>নিচের ছবিগুলো দেখ </vt:lpstr>
      <vt:lpstr>আজকের পাঠ </vt:lpstr>
      <vt:lpstr>এই পাঠ থেকে শিখার্থীরা </vt:lpstr>
      <vt:lpstr>নিচের ছবিগুলো দেখ </vt:lpstr>
      <vt:lpstr>একক কাজ </vt:lpstr>
      <vt:lpstr>সমাধান</vt:lpstr>
      <vt:lpstr>নিচের ছবিগুলো দেখ </vt:lpstr>
      <vt:lpstr>জোড়ায় কাজ </vt:lpstr>
      <vt:lpstr>সমাধান</vt:lpstr>
      <vt:lpstr>নিচের ছবিগুলো দেখ </vt:lpstr>
      <vt:lpstr>দলীয় কাজ </vt:lpstr>
      <vt:lpstr>সমাধান</vt:lpstr>
      <vt:lpstr>মূল্যায়ন </vt:lpstr>
      <vt:lpstr>বাড়ির কাজ</vt:lpstr>
      <vt:lpstr>ধন্যবাদ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 </dc:title>
  <dc:creator>zahurul</dc:creator>
  <cp:lastModifiedBy>zahurul</cp:lastModifiedBy>
  <cp:revision>329</cp:revision>
  <dcterms:created xsi:type="dcterms:W3CDTF">2016-11-27T03:06:18Z</dcterms:created>
  <dcterms:modified xsi:type="dcterms:W3CDTF">2017-10-13T01:57:50Z</dcterms:modified>
</cp:coreProperties>
</file>